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6" r:id="rId7"/>
    <p:sldId id="265" r:id="rId8"/>
    <p:sldId id="261" r:id="rId9"/>
    <p:sldId id="26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86271"/>
            <a:ext cx="8001000" cy="2971801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Konkurentnost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i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gospodarstvo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temeljeno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na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znanju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i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tehnologiji</a:t>
            </a:r>
            <a:r>
              <a:rPr lang="en-US" sz="3600" dirty="0" smtClean="0">
                <a:solidFill>
                  <a:srgbClr val="FFFF00"/>
                </a:solidFill>
              </a:rPr>
              <a:t> – </a:t>
            </a:r>
            <a:r>
              <a:rPr lang="en-US" sz="3600" dirty="0" err="1" smtClean="0">
                <a:solidFill>
                  <a:srgbClr val="FFFF00"/>
                </a:solidFill>
              </a:rPr>
              <a:t>Hrvatska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i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usporedne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zemlje</a:t>
            </a:r>
            <a:endParaRPr lang="hr-HR" sz="3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Krešimir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Jurlin</a:t>
            </a:r>
            <a:r>
              <a:rPr lang="en-US" dirty="0" smtClean="0">
                <a:solidFill>
                  <a:srgbClr val="FFC000"/>
                </a:solidFill>
              </a:rPr>
              <a:t>, IRMO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Zagreb, 26. </a:t>
            </a:r>
            <a:r>
              <a:rPr lang="en-US" dirty="0" err="1" smtClean="0">
                <a:solidFill>
                  <a:srgbClr val="FFC000"/>
                </a:solidFill>
              </a:rPr>
              <a:t>travnja</a:t>
            </a:r>
            <a:r>
              <a:rPr lang="en-US" dirty="0" smtClean="0">
                <a:solidFill>
                  <a:srgbClr val="FFC000"/>
                </a:solidFill>
              </a:rPr>
              <a:t> 2017.</a:t>
            </a:r>
            <a:endParaRPr lang="hr-HR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81" y="4904509"/>
            <a:ext cx="6158730" cy="1888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" y="4978400"/>
            <a:ext cx="5403433" cy="18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80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35539"/>
            <a:ext cx="8534400" cy="963660"/>
          </a:xfrm>
        </p:spPr>
        <p:txBody>
          <a:bodyPr/>
          <a:lstStyle/>
          <a:p>
            <a:pPr algn="ctr"/>
            <a:r>
              <a:rPr lang="en-US" b="1" dirty="0" err="1" smtClean="0"/>
              <a:t>Zaključak</a:t>
            </a:r>
            <a:r>
              <a:rPr lang="en-US" b="1" dirty="0" smtClean="0"/>
              <a:t>?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415472"/>
            <a:ext cx="10316297" cy="3615267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solidFill>
                  <a:srgbClr val="FF0000"/>
                </a:solidFill>
                <a:latin typeface="Eras Demi ITC" panose="020B0805030504020804" pitchFamily="34" charset="0"/>
              </a:rPr>
              <a:t>Bugarska</a:t>
            </a:r>
            <a:r>
              <a:rPr lang="en-US" sz="3200" b="1" dirty="0" smtClean="0">
                <a:solidFill>
                  <a:srgbClr val="FF0000"/>
                </a:solidFill>
                <a:latin typeface="Eras Demi ITC" panose="020B08050305040208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Eras Demi ITC" panose="020B0805030504020804" pitchFamily="34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latin typeface="Eras Demi ITC" panose="020B08050305040208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Eras Demi ITC" panose="020B0805030504020804" pitchFamily="34" charset="0"/>
              </a:rPr>
              <a:t>Rumunjska</a:t>
            </a:r>
            <a:r>
              <a:rPr lang="en-US" sz="3200" b="1" dirty="0" smtClean="0">
                <a:solidFill>
                  <a:srgbClr val="FF0000"/>
                </a:solidFill>
                <a:latin typeface="Eras Demi ITC" panose="020B08050305040208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Eras Demi ITC" panose="020B0805030504020804" pitchFamily="34" charset="0"/>
              </a:rPr>
              <a:t>su</a:t>
            </a:r>
            <a:r>
              <a:rPr lang="en-US" sz="3200" b="1" dirty="0" smtClean="0">
                <a:solidFill>
                  <a:srgbClr val="FF0000"/>
                </a:solidFill>
                <a:latin typeface="Eras Demi ITC" panose="020B08050305040208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Eras Demi ITC" panose="020B0805030504020804" pitchFamily="34" charset="0"/>
              </a:rPr>
              <a:t>ispred</a:t>
            </a:r>
            <a:r>
              <a:rPr lang="en-US" sz="3200" b="1" dirty="0" smtClean="0">
                <a:solidFill>
                  <a:srgbClr val="FF0000"/>
                </a:solidFill>
                <a:latin typeface="Eras Demi ITC" panose="020B08050305040208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Eras Demi ITC" panose="020B0805030504020804" pitchFamily="34" charset="0"/>
              </a:rPr>
              <a:t>nas</a:t>
            </a:r>
            <a:r>
              <a:rPr lang="en-US" sz="3200" b="1" dirty="0" smtClean="0">
                <a:solidFill>
                  <a:srgbClr val="FF0000"/>
                </a:solidFill>
                <a:latin typeface="Eras Demi ITC" panose="020B0805030504020804" pitchFamily="34" charset="0"/>
              </a:rPr>
              <a:t>!!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Eras Demi ITC" panose="020B0805030504020804" pitchFamily="34" charset="0"/>
              </a:rPr>
              <a:t>Solidna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Eras Demi ITC" panose="020B0805030504020804" pitchFamily="34" charset="0"/>
              </a:rPr>
              <a:t> je </a:t>
            </a:r>
            <a:r>
              <a:rPr lang="en-US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Eras Demi ITC" panose="020B0805030504020804" pitchFamily="34" charset="0"/>
              </a:rPr>
              <a:t>formalna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Eras Demi ITC" panose="020B0805030504020804" pitchFamily="34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Eras Demi ITC" panose="020B0805030504020804" pitchFamily="34" charset="0"/>
              </a:rPr>
              <a:t>obrazovanost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Eras Demi ITC" panose="020B0805030504020804" pitchFamily="34" charset="0"/>
              </a:rPr>
              <a:t>, </a:t>
            </a:r>
            <a:r>
              <a:rPr lang="en-US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Eras Demi ITC" panose="020B0805030504020804" pitchFamily="34" charset="0"/>
              </a:rPr>
              <a:t>infrastruktura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Eras Demi ITC" panose="020B0805030504020804" pitchFamily="34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Eras Demi ITC" panose="020B0805030504020804" pitchFamily="34" charset="0"/>
              </a:rPr>
              <a:t>i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Eras Demi ITC" panose="020B0805030504020804" pitchFamily="34" charset="0"/>
              </a:rPr>
              <a:t> IKT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solidFill>
                  <a:srgbClr val="FFC000"/>
                </a:solidFill>
                <a:latin typeface="Eras Demi ITC" panose="020B0805030504020804" pitchFamily="34" charset="0"/>
              </a:rPr>
              <a:t>Imamo</a:t>
            </a:r>
            <a:r>
              <a:rPr lang="en-US" sz="3200" b="1" dirty="0" smtClean="0">
                <a:solidFill>
                  <a:srgbClr val="FFC000"/>
                </a:solidFill>
                <a:latin typeface="Eras Demi ITC" panose="020B0805030504020804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Eras Demi ITC" panose="020B0805030504020804" pitchFamily="34" charset="0"/>
              </a:rPr>
              <a:t>bitne</a:t>
            </a:r>
            <a:r>
              <a:rPr lang="en-US" sz="3200" b="1" dirty="0" smtClean="0">
                <a:solidFill>
                  <a:srgbClr val="FFC000"/>
                </a:solidFill>
                <a:latin typeface="Eras Demi ITC" panose="020B0805030504020804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Eras Demi ITC" panose="020B0805030504020804" pitchFamily="34" charset="0"/>
              </a:rPr>
              <a:t>nedostatke</a:t>
            </a:r>
            <a:r>
              <a:rPr lang="en-US" sz="3200" b="1" dirty="0" smtClean="0">
                <a:solidFill>
                  <a:srgbClr val="FFC000"/>
                </a:solidFill>
                <a:latin typeface="Eras Demi ITC" panose="020B0805030504020804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Eras Demi ITC" panose="020B0805030504020804" pitchFamily="34" charset="0"/>
              </a:rPr>
              <a:t>institucija</a:t>
            </a:r>
            <a:r>
              <a:rPr lang="en-US" sz="3200" b="1" dirty="0" smtClean="0">
                <a:solidFill>
                  <a:srgbClr val="FFC000"/>
                </a:solidFill>
                <a:latin typeface="Eras Demi ITC" panose="020B0805030504020804" pitchFamily="34" charset="0"/>
              </a:rPr>
              <a:t>, </a:t>
            </a:r>
            <a:r>
              <a:rPr lang="en-US" sz="3200" b="1" dirty="0" err="1" smtClean="0">
                <a:solidFill>
                  <a:srgbClr val="FFC000"/>
                </a:solidFill>
                <a:latin typeface="Eras Demi ITC" panose="020B0805030504020804" pitchFamily="34" charset="0"/>
              </a:rPr>
              <a:t>funkcioniranja</a:t>
            </a:r>
            <a:r>
              <a:rPr lang="en-US" sz="3200" b="1" dirty="0" smtClean="0">
                <a:solidFill>
                  <a:srgbClr val="FFC000"/>
                </a:solidFill>
                <a:latin typeface="Eras Demi ITC" panose="020B0805030504020804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Eras Demi ITC" panose="020B0805030504020804" pitchFamily="34" charset="0"/>
              </a:rPr>
              <a:t>tržišta</a:t>
            </a:r>
            <a:r>
              <a:rPr lang="en-US" sz="3200" b="1" dirty="0" smtClean="0">
                <a:solidFill>
                  <a:srgbClr val="FFC000"/>
                </a:solidFill>
                <a:latin typeface="Eras Demi ITC" panose="020B0805030504020804" pitchFamily="34" charset="0"/>
              </a:rPr>
              <a:t>, </a:t>
            </a:r>
            <a:r>
              <a:rPr lang="en-US" sz="3200" b="1" dirty="0" err="1" smtClean="0">
                <a:solidFill>
                  <a:srgbClr val="FFC000"/>
                </a:solidFill>
                <a:latin typeface="Eras Demi ITC" panose="020B0805030504020804" pitchFamily="34" charset="0"/>
              </a:rPr>
              <a:t>inovativnosti</a:t>
            </a:r>
            <a:r>
              <a:rPr lang="en-US" sz="3200" b="1" dirty="0" smtClean="0">
                <a:solidFill>
                  <a:srgbClr val="FFC000"/>
                </a:solidFill>
                <a:latin typeface="Eras Demi ITC" panose="020B0805030504020804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Eras Demi ITC" panose="020B0805030504020804" pitchFamily="34" charset="0"/>
              </a:rPr>
              <a:t>i</a:t>
            </a:r>
            <a:r>
              <a:rPr lang="en-US" sz="3200" b="1" dirty="0" smtClean="0">
                <a:solidFill>
                  <a:srgbClr val="FFC000"/>
                </a:solidFill>
                <a:latin typeface="Eras Demi ITC" panose="020B0805030504020804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Eras Demi ITC" panose="020B0805030504020804" pitchFamily="34" charset="0"/>
              </a:rPr>
              <a:t>poslovne</a:t>
            </a:r>
            <a:r>
              <a:rPr lang="en-US" sz="3200" b="1" dirty="0" smtClean="0">
                <a:solidFill>
                  <a:srgbClr val="FFC000"/>
                </a:solidFill>
                <a:latin typeface="Eras Demi ITC" panose="020B0805030504020804" pitchFamily="34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Eras Demi ITC" panose="020B0805030504020804" pitchFamily="34" charset="0"/>
              </a:rPr>
              <a:t>sofisticiranosti</a:t>
            </a:r>
            <a:endParaRPr lang="en-US" sz="3200" b="1" dirty="0" smtClean="0">
              <a:solidFill>
                <a:srgbClr val="FFC000"/>
              </a:solidFill>
              <a:latin typeface="Eras Demi ITC" panose="020B08050305040208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solidFill>
                  <a:srgbClr val="FFFF00"/>
                </a:solidFill>
                <a:latin typeface="Eras Demi ITC" panose="020B0805030504020804" pitchFamily="34" charset="0"/>
              </a:rPr>
              <a:t>Nema</a:t>
            </a:r>
            <a:r>
              <a:rPr lang="en-US" sz="3200" b="1" dirty="0" smtClean="0">
                <a:solidFill>
                  <a:srgbClr val="FFFF00"/>
                </a:solidFill>
                <a:latin typeface="Eras Demi ITC" panose="020B08050305040208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Eras Demi ITC" panose="020B0805030504020804" pitchFamily="34" charset="0"/>
              </a:rPr>
              <a:t>pomaka</a:t>
            </a:r>
            <a:r>
              <a:rPr lang="en-US" sz="3200" b="1" dirty="0" smtClean="0">
                <a:solidFill>
                  <a:srgbClr val="FFFF00"/>
                </a:solidFill>
                <a:latin typeface="Eras Demi ITC" panose="020B08050305040208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Eras Demi ITC" panose="020B0805030504020804" pitchFamily="34" charset="0"/>
              </a:rPr>
              <a:t>prema</a:t>
            </a:r>
            <a:r>
              <a:rPr lang="en-US" sz="3200" b="1" dirty="0" smtClean="0">
                <a:solidFill>
                  <a:srgbClr val="FFFF00"/>
                </a:solidFill>
                <a:latin typeface="Eras Demi ITC" panose="020B08050305040208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Eras Demi ITC" panose="020B0805030504020804" pitchFamily="34" charset="0"/>
              </a:rPr>
              <a:t>gospodarstvu</a:t>
            </a:r>
            <a:r>
              <a:rPr lang="en-US" sz="3200" b="1" dirty="0" smtClean="0">
                <a:solidFill>
                  <a:srgbClr val="FFFF00"/>
                </a:solidFill>
                <a:latin typeface="Eras Demi ITC" panose="020B08050305040208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Eras Demi ITC" panose="020B0805030504020804" pitchFamily="34" charset="0"/>
              </a:rPr>
              <a:t>zasnovanom</a:t>
            </a:r>
            <a:r>
              <a:rPr lang="en-US" sz="3200" b="1" dirty="0" smtClean="0">
                <a:solidFill>
                  <a:srgbClr val="FFFF00"/>
                </a:solidFill>
                <a:latin typeface="Eras Demi ITC" panose="020B08050305040208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Eras Demi ITC" panose="020B0805030504020804" pitchFamily="34" charset="0"/>
              </a:rPr>
              <a:t>na</a:t>
            </a:r>
            <a:r>
              <a:rPr lang="en-US" sz="3200" b="1" dirty="0" smtClean="0">
                <a:solidFill>
                  <a:srgbClr val="FFFF00"/>
                </a:solidFill>
                <a:latin typeface="Eras Demi ITC" panose="020B08050305040208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Eras Demi ITC" panose="020B0805030504020804" pitchFamily="34" charset="0"/>
              </a:rPr>
              <a:t>znanosti</a:t>
            </a:r>
            <a:r>
              <a:rPr lang="en-US" sz="3200" b="1" dirty="0" smtClean="0">
                <a:solidFill>
                  <a:srgbClr val="FFFF00"/>
                </a:solidFill>
                <a:latin typeface="Eras Demi ITC" panose="020B08050305040208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Eras Demi ITC" panose="020B0805030504020804" pitchFamily="34" charset="0"/>
              </a:rPr>
              <a:t>i</a:t>
            </a:r>
            <a:r>
              <a:rPr lang="en-US" sz="3200" b="1" dirty="0" smtClean="0">
                <a:solidFill>
                  <a:srgbClr val="FFFF00"/>
                </a:solidFill>
                <a:latin typeface="Eras Demi ITC" panose="020B08050305040208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Eras Demi ITC" panose="020B0805030504020804" pitchFamily="34" charset="0"/>
              </a:rPr>
              <a:t>visokim</a:t>
            </a:r>
            <a:r>
              <a:rPr lang="en-US" sz="3200" b="1" dirty="0" smtClean="0">
                <a:solidFill>
                  <a:srgbClr val="FFFF00"/>
                </a:solidFill>
                <a:latin typeface="Eras Demi ITC" panose="020B08050305040208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Eras Demi ITC" panose="020B0805030504020804" pitchFamily="34" charset="0"/>
              </a:rPr>
              <a:t>tehnologijama</a:t>
            </a:r>
            <a:endParaRPr lang="en-US" sz="3200" dirty="0">
              <a:solidFill>
                <a:srgbClr val="FFFF00"/>
              </a:solidFill>
              <a:latin typeface="Eras Demi ITC" panose="020B0805030504020804" pitchFamily="34" charset="0"/>
            </a:endParaRPr>
          </a:p>
          <a:p>
            <a:endParaRPr lang="en-US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6999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0" y="5122600"/>
            <a:ext cx="10692849" cy="1507067"/>
          </a:xfrm>
        </p:spPr>
        <p:txBody>
          <a:bodyPr/>
          <a:lstStyle/>
          <a:p>
            <a:r>
              <a:rPr lang="en-US" dirty="0" err="1" smtClean="0"/>
              <a:t>Pozicija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ljestvici</a:t>
            </a:r>
            <a:r>
              <a:rPr lang="en-US" dirty="0" smtClean="0"/>
              <a:t> </a:t>
            </a:r>
            <a:r>
              <a:rPr lang="en-US" dirty="0" err="1" smtClean="0"/>
              <a:t>konkurentnosti</a:t>
            </a:r>
            <a:r>
              <a:rPr lang="en-US" dirty="0" smtClean="0"/>
              <a:t> IMD-a</a:t>
            </a:r>
            <a:endParaRPr lang="hr-H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02327" y="581890"/>
            <a:ext cx="16070003" cy="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558070"/>
              </p:ext>
            </p:extLst>
          </p:nvPr>
        </p:nvGraphicFramePr>
        <p:xfrm>
          <a:off x="1347944" y="391937"/>
          <a:ext cx="9365382" cy="4644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hart" r:id="rId3" imgW="5547841" imgH="3371380" progId="Excel.Chart.8">
                  <p:embed/>
                </p:oleObj>
              </mc:Choice>
              <mc:Fallback>
                <p:oleObj name="Chart" r:id="rId3" imgW="5547841" imgH="337138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944" y="391937"/>
                        <a:ext cx="9365382" cy="46442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5525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156" y="4995332"/>
            <a:ext cx="10824298" cy="1507067"/>
          </a:xfrm>
        </p:spPr>
        <p:txBody>
          <a:bodyPr/>
          <a:lstStyle/>
          <a:p>
            <a:r>
              <a:rPr lang="en-US" dirty="0" err="1" smtClean="0"/>
              <a:t>Pozicija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ljestvici</a:t>
            </a:r>
            <a:r>
              <a:rPr lang="en-US" dirty="0" smtClean="0"/>
              <a:t> </a:t>
            </a:r>
            <a:r>
              <a:rPr lang="en-US" dirty="0" err="1" smtClean="0"/>
              <a:t>konkurentnosti</a:t>
            </a:r>
            <a:r>
              <a:rPr lang="en-US" dirty="0" smtClean="0"/>
              <a:t> WEF-a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21156" y="408366"/>
            <a:ext cx="9577389" cy="467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18051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83" y="263271"/>
            <a:ext cx="11780774" cy="641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5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6" y="236565"/>
            <a:ext cx="11914908" cy="653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6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757" y="5855853"/>
            <a:ext cx="8534400" cy="692727"/>
          </a:xfrm>
        </p:spPr>
        <p:txBody>
          <a:bodyPr/>
          <a:lstStyle/>
          <a:p>
            <a:pPr algn="ctr"/>
            <a:r>
              <a:rPr lang="en-US" b="1" dirty="0" smtClean="0"/>
              <a:t>Ah,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ankete</a:t>
            </a:r>
            <a:r>
              <a:rPr lang="en-US" b="1" dirty="0" smtClean="0"/>
              <a:t>…</a:t>
            </a:r>
            <a:endParaRPr lang="hr-HR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182" y="131617"/>
            <a:ext cx="10123054" cy="57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15516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583" y="324805"/>
            <a:ext cx="11148290" cy="545716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30757" y="5855853"/>
            <a:ext cx="8534400" cy="692727"/>
          </a:xfrm>
        </p:spPr>
        <p:txBody>
          <a:bodyPr/>
          <a:lstStyle/>
          <a:p>
            <a:pPr algn="ctr"/>
            <a:r>
              <a:rPr lang="en-US" b="1" dirty="0" err="1" smtClean="0"/>
              <a:t>Imamo</a:t>
            </a:r>
            <a:r>
              <a:rPr lang="en-US" b="1" dirty="0" smtClean="0"/>
              <a:t> problem…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873732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5" y="203506"/>
            <a:ext cx="11453090" cy="545838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30757" y="5855853"/>
            <a:ext cx="8534400" cy="692727"/>
          </a:xfrm>
        </p:spPr>
        <p:txBody>
          <a:bodyPr/>
          <a:lstStyle/>
          <a:p>
            <a:pPr algn="ctr"/>
            <a:r>
              <a:rPr lang="en-US" b="1" dirty="0" err="1" smtClean="0"/>
              <a:t>Zaista</a:t>
            </a:r>
            <a:r>
              <a:rPr lang="en-US" b="1" dirty="0" smtClean="0"/>
              <a:t> </a:t>
            </a:r>
            <a:r>
              <a:rPr lang="en-US" b="1" dirty="0" err="1" smtClean="0"/>
              <a:t>Imamo</a:t>
            </a:r>
            <a:r>
              <a:rPr lang="en-US" b="1" dirty="0" smtClean="0"/>
              <a:t> problem…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228336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9" y="323273"/>
            <a:ext cx="11573164" cy="531090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30757" y="5855853"/>
            <a:ext cx="8534400" cy="69272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Imamo</a:t>
            </a:r>
            <a:r>
              <a:rPr lang="en-US" b="1" dirty="0" smtClean="0"/>
              <a:t> problem </a:t>
            </a:r>
            <a:r>
              <a:rPr lang="en-US" b="1" dirty="0" err="1" smtClean="0"/>
              <a:t>koji</a:t>
            </a:r>
            <a:r>
              <a:rPr lang="en-US" b="1" dirty="0" smtClean="0"/>
              <a:t> se ne </a:t>
            </a:r>
            <a:r>
              <a:rPr lang="en-US" b="1" dirty="0" err="1" smtClean="0"/>
              <a:t>riješava</a:t>
            </a:r>
            <a:r>
              <a:rPr lang="en-US" b="1" dirty="0" smtClean="0"/>
              <a:t>…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39168987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58</TotalTime>
  <Words>92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Century Gothic</vt:lpstr>
      <vt:lpstr>Eras Demi ITC</vt:lpstr>
      <vt:lpstr>Wingdings</vt:lpstr>
      <vt:lpstr>Wingdings 3</vt:lpstr>
      <vt:lpstr>Slice</vt:lpstr>
      <vt:lpstr>Chart</vt:lpstr>
      <vt:lpstr>Konkurentnost i gospodarstvo temeljeno na znanju i tehnologiji – Hrvatska i usporedne zemlje</vt:lpstr>
      <vt:lpstr>Pozicija na ljestvici konkurentnosti IMD-a</vt:lpstr>
      <vt:lpstr>Pozicija na ljestvici konkurentnosti WEF-a</vt:lpstr>
      <vt:lpstr>PowerPoint Presentation</vt:lpstr>
      <vt:lpstr>PowerPoint Presentation</vt:lpstr>
      <vt:lpstr>Ah, te ankete…</vt:lpstr>
      <vt:lpstr>Imamo problem…</vt:lpstr>
      <vt:lpstr>Zaista Imamo problem…</vt:lpstr>
      <vt:lpstr>Imamo problem koji se ne riješava…</vt:lpstr>
      <vt:lpstr>Zaključak?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Konkurentnost i gospodarstvo temeljeno na znanju i tehnologiji – Hrvatska i usporedne zemlje</dc:title>
  <dc:creator>Korisnik</dc:creator>
  <cp:lastModifiedBy>Hrvoje</cp:lastModifiedBy>
  <cp:revision>6</cp:revision>
  <dcterms:created xsi:type="dcterms:W3CDTF">2017-04-25T23:12:21Z</dcterms:created>
  <dcterms:modified xsi:type="dcterms:W3CDTF">2017-04-26T05:42:11Z</dcterms:modified>
</cp:coreProperties>
</file>